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62" r:id="rId6"/>
    <p:sldId id="258" r:id="rId7"/>
    <p:sldId id="260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bryan\Desktop\Enzymes\PH%20CHART%201.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/>
              <a:t>Residual Activity vs pH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Bromelain</c:v>
                </c:pt>
              </c:strCache>
            </c:strRef>
          </c:tx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1">
                  <c:v>25</c:v>
                </c:pt>
                <c:pt idx="2">
                  <c:v>65</c:v>
                </c:pt>
                <c:pt idx="3">
                  <c:v>95</c:v>
                </c:pt>
                <c:pt idx="4">
                  <c:v>97</c:v>
                </c:pt>
                <c:pt idx="5">
                  <c:v>100</c:v>
                </c:pt>
                <c:pt idx="6">
                  <c:v>97</c:v>
                </c:pt>
                <c:pt idx="7">
                  <c:v>96</c:v>
                </c:pt>
                <c:pt idx="8">
                  <c:v>85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Papain </c:v>
                </c:pt>
              </c:strCache>
            </c:strRef>
          </c:tx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1">
                  <c:v>10</c:v>
                </c:pt>
                <c:pt idx="2">
                  <c:v>50</c:v>
                </c:pt>
                <c:pt idx="3">
                  <c:v>90</c:v>
                </c:pt>
                <c:pt idx="4">
                  <c:v>100</c:v>
                </c:pt>
                <c:pt idx="5">
                  <c:v>95</c:v>
                </c:pt>
                <c:pt idx="6">
                  <c:v>90</c:v>
                </c:pt>
                <c:pt idx="7">
                  <c:v>85</c:v>
                </c:pt>
                <c:pt idx="8">
                  <c:v>70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Serrapeptase</c:v>
                </c:pt>
              </c:strCache>
            </c:strRef>
          </c:tx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2">
                  <c:v>0</c:v>
                </c:pt>
                <c:pt idx="3">
                  <c:v>50</c:v>
                </c:pt>
                <c:pt idx="4">
                  <c:v>90</c:v>
                </c:pt>
                <c:pt idx="5">
                  <c:v>95</c:v>
                </c:pt>
                <c:pt idx="6">
                  <c:v>100</c:v>
                </c:pt>
                <c:pt idx="7">
                  <c:v>95</c:v>
                </c:pt>
                <c:pt idx="8">
                  <c:v>60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Protease</c:v>
                </c:pt>
              </c:strCache>
            </c:strRef>
          </c:tx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Sheet1!$E$2:$E$10</c:f>
              <c:numCache>
                <c:formatCode>General</c:formatCode>
                <c:ptCount val="9"/>
                <c:pt idx="2">
                  <c:v>5</c:v>
                </c:pt>
                <c:pt idx="3">
                  <c:v>25</c:v>
                </c:pt>
                <c:pt idx="4">
                  <c:v>60</c:v>
                </c:pt>
                <c:pt idx="5">
                  <c:v>90</c:v>
                </c:pt>
                <c:pt idx="6">
                  <c:v>92.5</c:v>
                </c:pt>
                <c:pt idx="7">
                  <c:v>95</c:v>
                </c:pt>
                <c:pt idx="8">
                  <c:v>100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Lipase</c:v>
                </c:pt>
              </c:strCache>
            </c:strRef>
          </c:tx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Sheet1!$F$2:$F$10</c:f>
              <c:numCache>
                <c:formatCode>General</c:formatCode>
                <c:ptCount val="9"/>
                <c:pt idx="1">
                  <c:v>20</c:v>
                </c:pt>
                <c:pt idx="2">
                  <c:v>40</c:v>
                </c:pt>
                <c:pt idx="3">
                  <c:v>90</c:v>
                </c:pt>
                <c:pt idx="4">
                  <c:v>95</c:v>
                </c:pt>
                <c:pt idx="5">
                  <c:v>100</c:v>
                </c:pt>
                <c:pt idx="6">
                  <c:v>99</c:v>
                </c:pt>
                <c:pt idx="7">
                  <c:v>98</c:v>
                </c:pt>
                <c:pt idx="8">
                  <c:v>60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Amylase</c:v>
                </c:pt>
              </c:strCache>
            </c:strRef>
          </c:tx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Sheet1!$G$2:$G$10</c:f>
              <c:numCache>
                <c:formatCode>General</c:formatCode>
                <c:ptCount val="9"/>
                <c:pt idx="3">
                  <c:v>7</c:v>
                </c:pt>
                <c:pt idx="4">
                  <c:v>50</c:v>
                </c:pt>
                <c:pt idx="5">
                  <c:v>90</c:v>
                </c:pt>
                <c:pt idx="6">
                  <c:v>94</c:v>
                </c:pt>
                <c:pt idx="7">
                  <c:v>96</c:v>
                </c:pt>
                <c:pt idx="8">
                  <c:v>100</c:v>
                </c:pt>
              </c:numCache>
            </c:numRef>
          </c:y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Nattokinase</c:v>
                </c:pt>
              </c:strCache>
            </c:strRef>
          </c:tx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Sheet1!$H$2:$H$10</c:f>
              <c:numCache>
                <c:formatCode>General</c:formatCode>
                <c:ptCount val="9"/>
                <c:pt idx="3">
                  <c:v>0</c:v>
                </c:pt>
                <c:pt idx="4">
                  <c:v>80</c:v>
                </c:pt>
                <c:pt idx="5">
                  <c:v>100</c:v>
                </c:pt>
                <c:pt idx="6">
                  <c:v>99</c:v>
                </c:pt>
                <c:pt idx="7">
                  <c:v>98</c:v>
                </c:pt>
                <c:pt idx="8">
                  <c:v>97</c:v>
                </c:pt>
              </c:numCache>
            </c:numRef>
          </c:yVal>
        </c:ser>
        <c:axId val="73829376"/>
        <c:axId val="79840384"/>
      </c:scatterChart>
      <c:valAx>
        <c:axId val="73829376"/>
        <c:scaling>
          <c:orientation val="minMax"/>
          <c:max val="8"/>
          <c:min val="1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pH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9840384"/>
        <c:crosses val="autoZero"/>
        <c:crossBetween val="midCat"/>
      </c:valAx>
      <c:valAx>
        <c:axId val="79840384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Residual Activity (%)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3829376"/>
        <c:crosses val="autoZero"/>
        <c:crossBetween val="midCat"/>
      </c:valAx>
      <c:spPr>
        <a:scene3d>
          <a:camera prst="orthographicFront"/>
          <a:lightRig rig="threePt" dir="t"/>
        </a:scene3d>
        <a:sp3d prstMaterial="matte">
          <a:bevelT/>
        </a:sp3d>
      </c:spPr>
    </c:plotArea>
    <c:legend>
      <c:legendPos val="b"/>
      <c:layout/>
    </c:legend>
    <c:plotVisOnly val="1"/>
  </c:chart>
  <c:spPr>
    <a:scene3d>
      <a:camera prst="orthographicFront"/>
      <a:lightRig rig="balanced" dir="t"/>
    </a:scene3d>
    <a:sp3d>
      <a:bevelT prst="angle"/>
      <a:bevelB prst="angle"/>
    </a:sp3d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B6B09D-8736-44B0-BB19-55B3657371B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AF9E36-F2DC-4734-8A8E-FA93088A2D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851648" cy="3429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Enteric Coating:</a:t>
            </a:r>
            <a:br>
              <a:rPr lang="en-US" sz="6600" dirty="0" smtClean="0"/>
            </a:br>
            <a:r>
              <a:rPr lang="en-US" sz="6600" dirty="0" smtClean="0"/>
              <a:t>Benefits of Protecting your Product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Proof that Enteric Coating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Certificate of Analysis</a:t>
            </a:r>
            <a:endParaRPr lang="en-US" dirty="0"/>
          </a:p>
        </p:txBody>
      </p:sp>
      <p:pic>
        <p:nvPicPr>
          <p:cNvPr id="2054" name="Picture 6" descr="C:\Documents and Settings\cbryan\Desktop\Ingredients\C of A\Only VX Certificate 1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2971800" cy="4474198"/>
          </a:xfrm>
          <a:prstGeom prst="rect">
            <a:avLst/>
          </a:prstGeom>
          <a:noFill/>
        </p:spPr>
      </p:pic>
      <p:pic>
        <p:nvPicPr>
          <p:cNvPr id="2055" name="Picture 7" descr="C:\Documents and Settings\cbryan\Desktop\Ingredients\C of A\VX visible test resul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90800"/>
            <a:ext cx="5043980" cy="34448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33400" y="2895600"/>
            <a:ext cx="2971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6400" y="6096000"/>
            <a:ext cx="1905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Highlighted Area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Benefits of Enteric Coating: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Uncoated Capsules and Tablets lose the effectiveness of their enzymes when passing through the stomach</a:t>
            </a:r>
          </a:p>
          <a:p>
            <a:endParaRPr lang="en-US" dirty="0" smtClean="0"/>
          </a:p>
          <a:p>
            <a:r>
              <a:rPr lang="en-US" dirty="0" smtClean="0"/>
              <a:t>Enteric Coating protects a capsule’s contents in highly acidic environments:  Stomach</a:t>
            </a:r>
          </a:p>
          <a:p>
            <a:endParaRPr lang="en-US" dirty="0" smtClean="0"/>
          </a:p>
          <a:p>
            <a:r>
              <a:rPr lang="en-US" dirty="0" smtClean="0"/>
              <a:t>Enteric Coating breaks down completely in neutral pH environments: Duodenum</a:t>
            </a:r>
          </a:p>
          <a:p>
            <a:endParaRPr lang="en-US" dirty="0" smtClean="0"/>
          </a:p>
          <a:p>
            <a:r>
              <a:rPr lang="en-US" dirty="0" smtClean="0"/>
              <a:t>Enteric Coating enables delivery of enzymes for absorption with maximum activity intact: Small Intestine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Enteric Coating: </a:t>
            </a:r>
            <a:br>
              <a:rPr lang="en-US" dirty="0" smtClean="0"/>
            </a:br>
            <a:r>
              <a:rPr lang="en-US" dirty="0" smtClean="0"/>
              <a:t>Protecting your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Why Enteric Coating?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Benefits of Enteric Coating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Evidence that Enteric Coating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Enteric Coating?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8839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Our digestive system contains very harsh conditions that enable it to break down food efficiently.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76600"/>
            <a:ext cx="2381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5720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When we take a typical supplement:</a:t>
            </a:r>
          </a:p>
          <a:p>
            <a:r>
              <a:rPr lang="en-US" sz="2000" dirty="0" smtClean="0"/>
              <a:t>The capsule or tablet is swallowed and travels down the esophagus to the stomach.</a:t>
            </a:r>
          </a:p>
          <a:p>
            <a:endParaRPr lang="en-US" sz="2000" dirty="0" smtClean="0"/>
          </a:p>
          <a:p>
            <a:r>
              <a:rPr lang="en-US" sz="2000" dirty="0" smtClean="0"/>
              <a:t>In the stomach the tablet or capsule is churned and gyrated in highly acidic digestive secretions, </a:t>
            </a:r>
            <a:r>
              <a:rPr lang="en-US" sz="2000" b="1" u="sng" dirty="0" smtClean="0"/>
              <a:t>pH </a:t>
            </a:r>
            <a:r>
              <a:rPr lang="en-US" sz="2000" b="1" u="sng" dirty="0" smtClean="0">
                <a:latin typeface="+mj-lt"/>
              </a:rPr>
              <a:t>1-4</a:t>
            </a:r>
            <a:r>
              <a:rPr lang="en-US" sz="2000" dirty="0" smtClean="0"/>
              <a:t>, for </a:t>
            </a:r>
            <a:r>
              <a:rPr lang="en-US" sz="2000" dirty="0" smtClean="0">
                <a:latin typeface="+mj-lt"/>
              </a:rPr>
              <a:t>45</a:t>
            </a:r>
            <a:r>
              <a:rPr lang="en-US" sz="2000" dirty="0" smtClean="0"/>
              <a:t> minutes to </a:t>
            </a:r>
            <a:r>
              <a:rPr lang="en-US" sz="2000" dirty="0" smtClean="0">
                <a:latin typeface="+mj-lt"/>
              </a:rPr>
              <a:t>2</a:t>
            </a:r>
            <a:r>
              <a:rPr lang="en-US" sz="2000" dirty="0" smtClean="0"/>
              <a:t> hours. </a:t>
            </a:r>
          </a:p>
          <a:p>
            <a:endParaRPr lang="en-US" sz="2000" dirty="0" smtClean="0"/>
          </a:p>
          <a:p>
            <a:r>
              <a:rPr lang="en-US" sz="2000" dirty="0" smtClean="0"/>
              <a:t>If there is anything left of the tablet or capsule, it will be passed through the duodenum to the small intestine.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14352"/>
            <a:ext cx="8229600" cy="1162050"/>
          </a:xfrm>
        </p:spPr>
        <p:txBody>
          <a:bodyPr/>
          <a:lstStyle/>
          <a:p>
            <a:pPr algn="ctr"/>
            <a:r>
              <a:rPr lang="en-US" sz="5000" dirty="0" smtClean="0"/>
              <a:t>Why Enteric Coating?</a:t>
            </a:r>
            <a:endParaRPr lang="en-US" sz="5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810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5105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Highly Acidic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Why Enteric Coating?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What happens to uncoated tablets and capsules?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" dirty="0" smtClean="0"/>
              <a:t>Stomach acid breaks down tablets and capsules to release active ingredients (enzymes).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The highly acidic environment of the stomach destroys the majority of the enzymes’ activities.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If the tablet is of poor quality (contains binders and fillers) the product may pass through both the stomach and intestine with no absorption.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58112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/>
              <a:t>Notice Enzyme Activity in Harsh Stomach Conditions (pH 1-4)</a:t>
            </a:r>
            <a:endParaRPr lang="en-US" sz="45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219200" y="2133600"/>
          <a:ext cx="662940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led to Enteric Coating: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20000" cy="51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Benefits of Enteric Coating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3484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Protects capsule or tablet from acidic environments of stomach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After passing through the stomach allows capsule or tablet to break down easily in the Duodenum*  (pH 6-8)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Enables absorption of enzymes, at their highest activity levels, in the small intestine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 	* (approximately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10” of small intestine)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62400"/>
            <a:ext cx="2864015" cy="21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Proof that Enteric Coating Works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Conducted “Disintegration Tests (Enteric Coated Capsules)” following procedures from Japanese Pharmacopeia (General Tests, 15</a:t>
            </a:r>
            <a:r>
              <a:rPr lang="en-US" baseline="30000" dirty="0" smtClean="0"/>
              <a:t>th</a:t>
            </a:r>
            <a:r>
              <a:rPr lang="en-US" dirty="0" smtClean="0"/>
              <a:t> Edition)</a:t>
            </a:r>
          </a:p>
          <a:p>
            <a:pPr algn="ctr">
              <a:buNone/>
            </a:pPr>
            <a:endParaRPr lang="en-US" sz="1100" dirty="0" smtClean="0"/>
          </a:p>
          <a:p>
            <a:pPr lvl="1">
              <a:buNone/>
            </a:pPr>
            <a:r>
              <a:rPr lang="en-US" dirty="0" smtClean="0"/>
              <a:t>Two Test Conditions</a:t>
            </a:r>
          </a:p>
          <a:p>
            <a:pPr lvl="2"/>
            <a:r>
              <a:rPr lang="en-US" dirty="0" smtClean="0"/>
              <a:t>First test simulates gastric fluid (harsh stomach conditions):</a:t>
            </a:r>
          </a:p>
          <a:p>
            <a:pPr lvl="3">
              <a:buNone/>
            </a:pPr>
            <a:r>
              <a:rPr lang="en-US" dirty="0" smtClean="0"/>
              <a:t>	pH </a:t>
            </a:r>
            <a:r>
              <a:rPr lang="en-US" dirty="0" smtClean="0">
                <a:latin typeface="+mj-lt"/>
              </a:rPr>
              <a:t>1.2</a:t>
            </a:r>
            <a:r>
              <a:rPr lang="en-US" dirty="0" smtClean="0"/>
              <a:t> for </a:t>
            </a:r>
            <a:r>
              <a:rPr lang="en-US" dirty="0" smtClean="0">
                <a:latin typeface="+mj-lt"/>
              </a:rPr>
              <a:t>120</a:t>
            </a:r>
            <a:r>
              <a:rPr lang="en-US" dirty="0" smtClean="0"/>
              <a:t> minutes at </a:t>
            </a:r>
            <a:r>
              <a:rPr lang="en-US" dirty="0" smtClean="0">
                <a:latin typeface="+mj-lt"/>
              </a:rPr>
              <a:t>37</a:t>
            </a:r>
            <a:r>
              <a:rPr lang="en-US" dirty="0" smtClean="0"/>
              <a:t> °C (</a:t>
            </a:r>
            <a:r>
              <a:rPr lang="en-US" dirty="0" smtClean="0">
                <a:latin typeface="+mj-lt"/>
              </a:rPr>
              <a:t>98.6</a:t>
            </a:r>
            <a:r>
              <a:rPr lang="en-US" dirty="0" smtClean="0"/>
              <a:t> ° F)</a:t>
            </a:r>
          </a:p>
          <a:p>
            <a:pPr lvl="2"/>
            <a:r>
              <a:rPr lang="en-US" dirty="0" smtClean="0"/>
              <a:t>Second test simulates intestinal fluid (duodenum):</a:t>
            </a:r>
          </a:p>
          <a:p>
            <a:pPr lvl="3">
              <a:buNone/>
            </a:pPr>
            <a:r>
              <a:rPr lang="en-US" dirty="0" smtClean="0"/>
              <a:t>	pH </a:t>
            </a:r>
            <a:r>
              <a:rPr lang="en-US" dirty="0" smtClean="0">
                <a:latin typeface="+mj-lt"/>
              </a:rPr>
              <a:t>6.8</a:t>
            </a:r>
            <a:r>
              <a:rPr lang="en-US" dirty="0" smtClean="0"/>
              <a:t> for </a:t>
            </a:r>
            <a:r>
              <a:rPr lang="en-US" dirty="0" smtClean="0">
                <a:latin typeface="+mj-lt"/>
              </a:rPr>
              <a:t>60</a:t>
            </a:r>
            <a:r>
              <a:rPr lang="en-US" dirty="0" smtClean="0"/>
              <a:t> minutes at </a:t>
            </a:r>
            <a:r>
              <a:rPr lang="en-US" dirty="0" smtClean="0">
                <a:latin typeface="+mj-lt"/>
              </a:rPr>
              <a:t>37</a:t>
            </a:r>
            <a:r>
              <a:rPr lang="en-US" dirty="0" smtClean="0"/>
              <a:t> °C (</a:t>
            </a:r>
            <a:r>
              <a:rPr lang="en-US" dirty="0" smtClean="0">
                <a:latin typeface="+mj-lt"/>
              </a:rPr>
              <a:t>98.6</a:t>
            </a:r>
            <a:r>
              <a:rPr lang="en-US" dirty="0" smtClean="0"/>
              <a:t> ° F)</a:t>
            </a:r>
          </a:p>
          <a:p>
            <a:pPr lvl="3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Test Results</a:t>
            </a:r>
          </a:p>
          <a:p>
            <a:pPr lvl="2"/>
            <a:r>
              <a:rPr lang="en-US" dirty="0" smtClean="0"/>
              <a:t>Stomach Conditions – Capsules did not disintegrate</a:t>
            </a:r>
          </a:p>
          <a:p>
            <a:pPr lvl="2"/>
            <a:r>
              <a:rPr lang="en-US" dirty="0" smtClean="0"/>
              <a:t>Intestinal (duodenum) Conditions – Capsules disintegrated completely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369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Enteric Coating: Benefits of Protecting your Product</vt:lpstr>
      <vt:lpstr>Enteric Coating:  Protecting your Product</vt:lpstr>
      <vt:lpstr>Why Enteric Coating?</vt:lpstr>
      <vt:lpstr>Why Enteric Coating?</vt:lpstr>
      <vt:lpstr>Why Enteric Coating?</vt:lpstr>
      <vt:lpstr>Notice Enzyme Activity in Harsh Stomach Conditions (pH 1-4)</vt:lpstr>
      <vt:lpstr>What led to Enteric Coating:</vt:lpstr>
      <vt:lpstr>Benefits of Enteric Coating</vt:lpstr>
      <vt:lpstr>Proof that Enteric Coating Works</vt:lpstr>
      <vt:lpstr>Proof that Enteric Coating Works</vt:lpstr>
      <vt:lpstr>Benefits of Enteric Coating: 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Enteric Coating</dc:title>
  <dc:creator>cbryan</dc:creator>
  <cp:lastModifiedBy>koleary</cp:lastModifiedBy>
  <cp:revision>49</cp:revision>
  <dcterms:created xsi:type="dcterms:W3CDTF">2009-12-09T19:27:57Z</dcterms:created>
  <dcterms:modified xsi:type="dcterms:W3CDTF">2010-01-20T22:45:42Z</dcterms:modified>
</cp:coreProperties>
</file>